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1" r:id="rId2"/>
  </p:sldIdLst>
  <p:sldSz cx="13716000" cy="17146588"/>
  <p:notesSz cx="6858000" cy="9144000"/>
  <p:defaultTextStyle>
    <a:defPPr>
      <a:defRPr lang="en-US"/>
    </a:defPPr>
    <a:lvl1pPr marL="0" algn="l" defTabSz="1481328" rtl="0" eaLnBrk="1" latinLnBrk="0" hangingPunct="1">
      <a:defRPr sz="2916" kern="1200">
        <a:solidFill>
          <a:schemeClr val="tx1"/>
        </a:solidFill>
        <a:latin typeface="+mn-lt"/>
        <a:ea typeface="+mn-ea"/>
        <a:cs typeface="+mn-cs"/>
      </a:defRPr>
    </a:lvl1pPr>
    <a:lvl2pPr marL="740664" algn="l" defTabSz="1481328" rtl="0" eaLnBrk="1" latinLnBrk="0" hangingPunct="1">
      <a:defRPr sz="2916" kern="1200">
        <a:solidFill>
          <a:schemeClr val="tx1"/>
        </a:solidFill>
        <a:latin typeface="+mn-lt"/>
        <a:ea typeface="+mn-ea"/>
        <a:cs typeface="+mn-cs"/>
      </a:defRPr>
    </a:lvl2pPr>
    <a:lvl3pPr marL="1481328" algn="l" defTabSz="1481328" rtl="0" eaLnBrk="1" latinLnBrk="0" hangingPunct="1">
      <a:defRPr sz="2916" kern="1200">
        <a:solidFill>
          <a:schemeClr val="tx1"/>
        </a:solidFill>
        <a:latin typeface="+mn-lt"/>
        <a:ea typeface="+mn-ea"/>
        <a:cs typeface="+mn-cs"/>
      </a:defRPr>
    </a:lvl3pPr>
    <a:lvl4pPr marL="2221992" algn="l" defTabSz="1481328" rtl="0" eaLnBrk="1" latinLnBrk="0" hangingPunct="1">
      <a:defRPr sz="2916" kern="1200">
        <a:solidFill>
          <a:schemeClr val="tx1"/>
        </a:solidFill>
        <a:latin typeface="+mn-lt"/>
        <a:ea typeface="+mn-ea"/>
        <a:cs typeface="+mn-cs"/>
      </a:defRPr>
    </a:lvl4pPr>
    <a:lvl5pPr marL="2962656" algn="l" defTabSz="1481328" rtl="0" eaLnBrk="1" latinLnBrk="0" hangingPunct="1">
      <a:defRPr sz="2916" kern="1200">
        <a:solidFill>
          <a:schemeClr val="tx1"/>
        </a:solidFill>
        <a:latin typeface="+mn-lt"/>
        <a:ea typeface="+mn-ea"/>
        <a:cs typeface="+mn-cs"/>
      </a:defRPr>
    </a:lvl5pPr>
    <a:lvl6pPr marL="3703320" algn="l" defTabSz="1481328" rtl="0" eaLnBrk="1" latinLnBrk="0" hangingPunct="1">
      <a:defRPr sz="2916" kern="1200">
        <a:solidFill>
          <a:schemeClr val="tx1"/>
        </a:solidFill>
        <a:latin typeface="+mn-lt"/>
        <a:ea typeface="+mn-ea"/>
        <a:cs typeface="+mn-cs"/>
      </a:defRPr>
    </a:lvl6pPr>
    <a:lvl7pPr marL="4443984" algn="l" defTabSz="1481328" rtl="0" eaLnBrk="1" latinLnBrk="0" hangingPunct="1">
      <a:defRPr sz="2916" kern="1200">
        <a:solidFill>
          <a:schemeClr val="tx1"/>
        </a:solidFill>
        <a:latin typeface="+mn-lt"/>
        <a:ea typeface="+mn-ea"/>
        <a:cs typeface="+mn-cs"/>
      </a:defRPr>
    </a:lvl7pPr>
    <a:lvl8pPr marL="5184648" algn="l" defTabSz="1481328" rtl="0" eaLnBrk="1" latinLnBrk="0" hangingPunct="1">
      <a:defRPr sz="2916" kern="1200">
        <a:solidFill>
          <a:schemeClr val="tx1"/>
        </a:solidFill>
        <a:latin typeface="+mn-lt"/>
        <a:ea typeface="+mn-ea"/>
        <a:cs typeface="+mn-cs"/>
      </a:defRPr>
    </a:lvl8pPr>
    <a:lvl9pPr marL="5925312" algn="l" defTabSz="1481328" rtl="0" eaLnBrk="1" latinLnBrk="0" hangingPunct="1">
      <a:defRPr sz="291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1DB7C-871E-8FD4-2021-77F7A8921F58}" name="Marina Monzeglio" initials="MM" userId="S::mmonzeglio@infinitycommunications.ch::38830d28-4edb-4ca1-9306-8e66decccd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78B"/>
    <a:srgbClr val="1F3D7E"/>
    <a:srgbClr val="0C0DAD"/>
    <a:srgbClr val="FF33CC"/>
    <a:srgbClr val="1F3DFE"/>
    <a:srgbClr val="FF0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48"/>
  </p:normalViewPr>
  <p:slideViewPr>
    <p:cSldViewPr snapToGrid="0" snapToObjects="1">
      <p:cViewPr varScale="1">
        <p:scale>
          <a:sx n="42" d="100"/>
          <a:sy n="42" d="100"/>
        </p:scale>
        <p:origin x="3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ADD61A5-2C04-F645-99CD-CE4F42952D22}"/>
              </a:ext>
            </a:extLst>
          </p:cNvPr>
          <p:cNvSpPr>
            <a:spLocks noGrp="1"/>
          </p:cNvSpPr>
          <p:nvPr>
            <p:ph type="pic" sz="quarter" idx="10"/>
          </p:nvPr>
        </p:nvSpPr>
        <p:spPr>
          <a:xfrm>
            <a:off x="0" y="0"/>
            <a:ext cx="13716000" cy="17146588"/>
          </a:xfrm>
          <a:noFill/>
        </p:spPr>
        <p:txBody>
          <a:bodyPr anchor="ctr"/>
          <a:lstStyle>
            <a:lvl1pPr algn="ctr">
              <a:defRPr/>
            </a:lvl1pPr>
          </a:lstStyle>
          <a:p>
            <a:endParaRPr lang="en-GB" dirty="0"/>
          </a:p>
        </p:txBody>
      </p:sp>
    </p:spTree>
    <p:extLst>
      <p:ext uri="{BB962C8B-B14F-4D97-AF65-F5344CB8AC3E}">
        <p14:creationId xmlns:p14="http://schemas.microsoft.com/office/powerpoint/2010/main" val="275504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143106"/>
            <a:ext cx="4423767" cy="400087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2468795"/>
            <a:ext cx="6943725" cy="12185191"/>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2" y="5143976"/>
            <a:ext cx="4423767" cy="9529853"/>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9C1821C-74EE-8B4E-83CF-BC8222D16CF1}" type="datetimeFigureOut">
              <a:rPr lang="en-GB" smtClean="0"/>
              <a:t>21/08/2025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426153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1821C-74EE-8B4E-83CF-BC8222D16CF1}"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818423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912897"/>
            <a:ext cx="2957513" cy="1453094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912897"/>
            <a:ext cx="8701088" cy="1453094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1821C-74EE-8B4E-83CF-BC8222D16CF1}"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21556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06167"/>
            <a:ext cx="11658600" cy="5969553"/>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714500" y="9005929"/>
            <a:ext cx="10287000" cy="4139788"/>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C1821C-74EE-8B4E-83CF-BC8222D16CF1}"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408465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1821C-74EE-8B4E-83CF-BC8222D16CF1}"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18376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4274745"/>
            <a:ext cx="11830050" cy="7132503"/>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35832" y="11474724"/>
            <a:ext cx="11830050" cy="3750815"/>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C1821C-74EE-8B4E-83CF-BC8222D16CF1}"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306030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4564485"/>
            <a:ext cx="5829300" cy="10879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4564485"/>
            <a:ext cx="5829300" cy="10879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C1821C-74EE-8B4E-83CF-BC8222D16CF1}" type="datetimeFigureOut">
              <a:rPr lang="en-GB" smtClean="0"/>
              <a:t>21/08/2025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89366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912901"/>
            <a:ext cx="11830050" cy="3314214"/>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4203297"/>
            <a:ext cx="5802510" cy="2059971"/>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944763" y="6263268"/>
            <a:ext cx="5802510" cy="92123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4203297"/>
            <a:ext cx="5831087" cy="2059971"/>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6943726" y="6263268"/>
            <a:ext cx="5831087" cy="92123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C1821C-74EE-8B4E-83CF-BC8222D16CF1}" type="datetimeFigureOut">
              <a:rPr lang="en-GB" smtClean="0"/>
              <a:t>21/08/2025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100020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C1821C-74EE-8B4E-83CF-BC8222D16CF1}" type="datetimeFigureOut">
              <a:rPr lang="en-GB" smtClean="0"/>
              <a:t>21/08/2025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220219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1821C-74EE-8B4E-83CF-BC8222D16CF1}" type="datetimeFigureOut">
              <a:rPr lang="en-GB" smtClean="0"/>
              <a:t>21/08/2025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152336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143106"/>
            <a:ext cx="4423767" cy="400087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7" y="2468795"/>
            <a:ext cx="6943725" cy="121851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5143976"/>
            <a:ext cx="4423767" cy="9529853"/>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9C1821C-74EE-8B4E-83CF-BC8222D16CF1}" type="datetimeFigureOut">
              <a:rPr lang="en-GB" smtClean="0"/>
              <a:t>21/08/2025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C6D87-30B8-3946-BF22-D8E7498DA74B}" type="slidenum">
              <a:rPr lang="en-GB" smtClean="0"/>
              <a:t>‹#›</a:t>
            </a:fld>
            <a:endParaRPr lang="en-GB"/>
          </a:p>
        </p:txBody>
      </p:sp>
    </p:spTree>
    <p:extLst>
      <p:ext uri="{BB962C8B-B14F-4D97-AF65-F5344CB8AC3E}">
        <p14:creationId xmlns:p14="http://schemas.microsoft.com/office/powerpoint/2010/main" val="375026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912901"/>
            <a:ext cx="11830050" cy="331421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4564485"/>
            <a:ext cx="11830050" cy="1087935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15892351"/>
            <a:ext cx="3086100" cy="912897"/>
          </a:xfrm>
          <a:prstGeom prst="rect">
            <a:avLst/>
          </a:prstGeom>
        </p:spPr>
        <p:txBody>
          <a:bodyPr vert="horz" lIns="91440" tIns="45720" rIns="91440" bIns="45720" rtlCol="0" anchor="ctr"/>
          <a:lstStyle>
            <a:lvl1pPr algn="l">
              <a:defRPr sz="1800">
                <a:solidFill>
                  <a:schemeClr val="tx1">
                    <a:tint val="75000"/>
                  </a:schemeClr>
                </a:solidFill>
                <a:latin typeface="Hackney Vector" pitchFamily="2" charset="0"/>
              </a:defRPr>
            </a:lvl1pPr>
          </a:lstStyle>
          <a:p>
            <a:fld id="{99C1821C-74EE-8B4E-83CF-BC8222D16CF1}" type="datetimeFigureOut">
              <a:rPr lang="en-GB" smtClean="0"/>
              <a:pPr/>
              <a:t>21/08/2025</a:t>
            </a:fld>
            <a:endParaRPr lang="en-GB"/>
          </a:p>
        </p:txBody>
      </p:sp>
      <p:sp>
        <p:nvSpPr>
          <p:cNvPr id="5" name="Footer Placeholder 4"/>
          <p:cNvSpPr>
            <a:spLocks noGrp="1"/>
          </p:cNvSpPr>
          <p:nvPr>
            <p:ph type="ftr" sz="quarter" idx="3"/>
          </p:nvPr>
        </p:nvSpPr>
        <p:spPr>
          <a:xfrm>
            <a:off x="4543425" y="15892351"/>
            <a:ext cx="4629150" cy="912897"/>
          </a:xfrm>
          <a:prstGeom prst="rect">
            <a:avLst/>
          </a:prstGeom>
        </p:spPr>
        <p:txBody>
          <a:bodyPr vert="horz" lIns="91440" tIns="45720" rIns="91440" bIns="45720" rtlCol="0" anchor="ctr"/>
          <a:lstStyle>
            <a:lvl1pPr algn="ctr">
              <a:defRPr sz="1800">
                <a:solidFill>
                  <a:schemeClr val="tx1">
                    <a:tint val="75000"/>
                  </a:schemeClr>
                </a:solidFill>
                <a:latin typeface="Hackney Vector" pitchFamily="2" charset="0"/>
              </a:defRPr>
            </a:lvl1pPr>
          </a:lstStyle>
          <a:p>
            <a:endParaRPr lang="en-GB"/>
          </a:p>
        </p:txBody>
      </p:sp>
      <p:sp>
        <p:nvSpPr>
          <p:cNvPr id="6" name="Slide Number Placeholder 5"/>
          <p:cNvSpPr>
            <a:spLocks noGrp="1"/>
          </p:cNvSpPr>
          <p:nvPr>
            <p:ph type="sldNum" sz="quarter" idx="4"/>
          </p:nvPr>
        </p:nvSpPr>
        <p:spPr>
          <a:xfrm>
            <a:off x="9686925" y="15892351"/>
            <a:ext cx="3086100" cy="912897"/>
          </a:xfrm>
          <a:prstGeom prst="rect">
            <a:avLst/>
          </a:prstGeom>
        </p:spPr>
        <p:txBody>
          <a:bodyPr vert="horz" lIns="91440" tIns="45720" rIns="91440" bIns="45720" rtlCol="0" anchor="ctr"/>
          <a:lstStyle>
            <a:lvl1pPr algn="r">
              <a:defRPr sz="1800">
                <a:solidFill>
                  <a:schemeClr val="tx1">
                    <a:tint val="75000"/>
                  </a:schemeClr>
                </a:solidFill>
                <a:latin typeface="Hackney Vector" pitchFamily="2" charset="0"/>
              </a:defRPr>
            </a:lvl1pPr>
          </a:lstStyle>
          <a:p>
            <a:fld id="{851C6D87-30B8-3946-BF22-D8E7498DA74B}" type="slidenum">
              <a:rPr lang="en-GB" smtClean="0"/>
              <a:pPr/>
              <a:t>‹#›</a:t>
            </a:fld>
            <a:endParaRPr lang="en-GB"/>
          </a:p>
        </p:txBody>
      </p:sp>
    </p:spTree>
    <p:extLst>
      <p:ext uri="{BB962C8B-B14F-4D97-AF65-F5344CB8AC3E}">
        <p14:creationId xmlns:p14="http://schemas.microsoft.com/office/powerpoint/2010/main" val="347180309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1371600" rtl="0" eaLnBrk="1" latinLnBrk="0" hangingPunct="1">
        <a:lnSpc>
          <a:spcPct val="90000"/>
        </a:lnSpc>
        <a:spcBef>
          <a:spcPct val="0"/>
        </a:spcBef>
        <a:buNone/>
        <a:defRPr sz="6600" kern="1200">
          <a:solidFill>
            <a:schemeClr val="tx1"/>
          </a:solidFill>
          <a:latin typeface="Hackney Vector" pitchFamily="2"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Hackney Vector" pitchFamily="2"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Hackney Vector" pitchFamily="2"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Hackney Vector" pitchFamily="2"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Hackney Vector" pitchFamily="2"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Hackney Vector" pitchFamily="2"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rry image of a person's face&#10;&#10;AI-generated content may be incorrect.">
            <a:extLst>
              <a:ext uri="{FF2B5EF4-FFF2-40B4-BE49-F238E27FC236}">
                <a16:creationId xmlns:a16="http://schemas.microsoft.com/office/drawing/2014/main" id="{4DEC35C2-3645-4AB4-9C5B-007F224E7BCC}"/>
              </a:ext>
            </a:extLst>
          </p:cNvPr>
          <p:cNvPicPr>
            <a:picLocks noChangeAspect="1"/>
          </p:cNvPicPr>
          <p:nvPr/>
        </p:nvPicPr>
        <p:blipFill>
          <a:blip r:embed="rId2"/>
          <a:srcRect t="4616" b="80317"/>
          <a:stretch>
            <a:fillRect/>
          </a:stretch>
        </p:blipFill>
        <p:spPr>
          <a:xfrm>
            <a:off x="0" y="-1"/>
            <a:ext cx="13716000" cy="7707739"/>
          </a:xfrm>
          <a:prstGeom prst="rect">
            <a:avLst/>
          </a:prstGeom>
        </p:spPr>
      </p:pic>
      <p:pic>
        <p:nvPicPr>
          <p:cNvPr id="6" name="Picture 5">
            <a:extLst>
              <a:ext uri="{FF2B5EF4-FFF2-40B4-BE49-F238E27FC236}">
                <a16:creationId xmlns:a16="http://schemas.microsoft.com/office/drawing/2014/main" id="{0719F742-029B-4183-1C10-8654FA389F6E}"/>
              </a:ext>
            </a:extLst>
          </p:cNvPr>
          <p:cNvPicPr>
            <a:picLocks noChangeAspect="1"/>
          </p:cNvPicPr>
          <p:nvPr/>
        </p:nvPicPr>
        <p:blipFill>
          <a:blip r:embed="rId3"/>
          <a:stretch>
            <a:fillRect/>
          </a:stretch>
        </p:blipFill>
        <p:spPr>
          <a:xfrm>
            <a:off x="1261806" y="296154"/>
            <a:ext cx="11192388" cy="2357839"/>
          </a:xfrm>
          <a:prstGeom prst="rect">
            <a:avLst/>
          </a:prstGeom>
        </p:spPr>
      </p:pic>
      <p:sp>
        <p:nvSpPr>
          <p:cNvPr id="8" name="TextBox 7">
            <a:extLst>
              <a:ext uri="{FF2B5EF4-FFF2-40B4-BE49-F238E27FC236}">
                <a16:creationId xmlns:a16="http://schemas.microsoft.com/office/drawing/2014/main" id="{D4B0F887-97E7-8579-D03F-51AEB6FBF8B5}"/>
              </a:ext>
            </a:extLst>
          </p:cNvPr>
          <p:cNvSpPr txBox="1"/>
          <p:nvPr/>
        </p:nvSpPr>
        <p:spPr>
          <a:xfrm>
            <a:off x="2029294" y="816706"/>
            <a:ext cx="10537903" cy="1446550"/>
          </a:xfrm>
          <a:prstGeom prst="rect">
            <a:avLst/>
          </a:prstGeom>
          <a:noFill/>
        </p:spPr>
        <p:txBody>
          <a:bodyPr wrap="square">
            <a:spAutoFit/>
          </a:bodyPr>
          <a:lstStyle/>
          <a:p>
            <a:r>
              <a:rPr lang="en-GB" sz="8800" spc="1200" dirty="0">
                <a:solidFill>
                  <a:schemeClr val="accent6"/>
                </a:solidFill>
                <a:latin typeface="Hackney Vector" pitchFamily="2" charset="0"/>
              </a:rPr>
              <a:t>Influencer’s guide</a:t>
            </a:r>
            <a:endParaRPr lang="en-GB" sz="8800" dirty="0"/>
          </a:p>
        </p:txBody>
      </p:sp>
      <p:pic>
        <p:nvPicPr>
          <p:cNvPr id="14" name="Graphic 13">
            <a:extLst>
              <a:ext uri="{FF2B5EF4-FFF2-40B4-BE49-F238E27FC236}">
                <a16:creationId xmlns:a16="http://schemas.microsoft.com/office/drawing/2014/main" id="{790873CE-F88E-8924-C29C-ED2211B90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38" y="16313219"/>
            <a:ext cx="745320" cy="745320"/>
          </a:xfrm>
          <a:prstGeom prst="rect">
            <a:avLst/>
          </a:prstGeom>
        </p:spPr>
      </p:pic>
      <p:pic>
        <p:nvPicPr>
          <p:cNvPr id="18" name="Graphic 17">
            <a:extLst>
              <a:ext uri="{FF2B5EF4-FFF2-40B4-BE49-F238E27FC236}">
                <a16:creationId xmlns:a16="http://schemas.microsoft.com/office/drawing/2014/main" id="{7D114D48-C0E8-1DCD-DF86-5912896630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2274" y="16383620"/>
            <a:ext cx="604519" cy="604519"/>
          </a:xfrm>
          <a:prstGeom prst="rect">
            <a:avLst/>
          </a:prstGeom>
        </p:spPr>
      </p:pic>
      <p:pic>
        <p:nvPicPr>
          <p:cNvPr id="20" name="Graphic 19">
            <a:extLst>
              <a:ext uri="{FF2B5EF4-FFF2-40B4-BE49-F238E27FC236}">
                <a16:creationId xmlns:a16="http://schemas.microsoft.com/office/drawing/2014/main" id="{D638D951-8DB0-B516-EDDC-49A3849831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53637" y="16383620"/>
            <a:ext cx="604519" cy="604519"/>
          </a:xfrm>
          <a:prstGeom prst="rect">
            <a:avLst/>
          </a:prstGeom>
        </p:spPr>
      </p:pic>
      <p:pic>
        <p:nvPicPr>
          <p:cNvPr id="23" name="Graphic 22">
            <a:extLst>
              <a:ext uri="{FF2B5EF4-FFF2-40B4-BE49-F238E27FC236}">
                <a16:creationId xmlns:a16="http://schemas.microsoft.com/office/drawing/2014/main" id="{5E22CC97-C3F8-CBBD-592F-4A19EA0FCD2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9308" y="16431689"/>
            <a:ext cx="508381" cy="508381"/>
          </a:xfrm>
          <a:prstGeom prst="rect">
            <a:avLst/>
          </a:prstGeom>
        </p:spPr>
      </p:pic>
      <p:sp>
        <p:nvSpPr>
          <p:cNvPr id="24" name="TextBox 23">
            <a:extLst>
              <a:ext uri="{FF2B5EF4-FFF2-40B4-BE49-F238E27FC236}">
                <a16:creationId xmlns:a16="http://schemas.microsoft.com/office/drawing/2014/main" id="{81DAA584-5CB6-5D66-99F4-5E93C66632A8}"/>
              </a:ext>
            </a:extLst>
          </p:cNvPr>
          <p:cNvSpPr txBox="1"/>
          <p:nvPr/>
        </p:nvSpPr>
        <p:spPr>
          <a:xfrm>
            <a:off x="2059588" y="16470436"/>
            <a:ext cx="2994049" cy="430887"/>
          </a:xfrm>
          <a:prstGeom prst="rect">
            <a:avLst/>
          </a:prstGeom>
          <a:noFill/>
        </p:spPr>
        <p:txBody>
          <a:bodyPr wrap="square">
            <a:spAutoFit/>
          </a:bodyPr>
          <a:lstStyle/>
          <a:p>
            <a:pPr marR="0" lvl="0">
              <a:tabLst>
                <a:tab pos="457200" algn="l"/>
                <a:tab pos="685800" algn="l"/>
              </a:tabLst>
            </a:pPr>
            <a:r>
              <a:rPr lang="en-US" sz="2200" kern="100" dirty="0">
                <a:solidFill>
                  <a:srgbClr val="1F3D7E"/>
                </a:solidFill>
                <a:effectLst/>
                <a:latin typeface="Calibri" panose="020F0502020204030204" pitchFamily="34" charset="0"/>
                <a:ea typeface="Calibri" panose="020F0502020204030204" pitchFamily="34" charset="0"/>
                <a:cs typeface="Calibri" panose="020F0502020204030204" pitchFamily="34" charset="0"/>
              </a:rPr>
              <a:t>@WorldStrokeCampaign</a:t>
            </a:r>
          </a:p>
        </p:txBody>
      </p:sp>
      <p:sp>
        <p:nvSpPr>
          <p:cNvPr id="26" name="TextBox 25">
            <a:extLst>
              <a:ext uri="{FF2B5EF4-FFF2-40B4-BE49-F238E27FC236}">
                <a16:creationId xmlns:a16="http://schemas.microsoft.com/office/drawing/2014/main" id="{BDE71A08-57DE-B9C1-BE7A-D6FC1C28CA85}"/>
              </a:ext>
            </a:extLst>
          </p:cNvPr>
          <p:cNvSpPr txBox="1"/>
          <p:nvPr/>
        </p:nvSpPr>
        <p:spPr>
          <a:xfrm>
            <a:off x="5757323" y="16470436"/>
            <a:ext cx="4327076" cy="430887"/>
          </a:xfrm>
          <a:prstGeom prst="rect">
            <a:avLst/>
          </a:prstGeom>
          <a:noFill/>
        </p:spPr>
        <p:txBody>
          <a:bodyPr wrap="square">
            <a:spAutoFit/>
          </a:bodyPr>
          <a:lstStyle/>
          <a:p>
            <a:pPr marR="0" lvl="0">
              <a:tabLst>
                <a:tab pos="457200" algn="l"/>
                <a:tab pos="685800" algn="l"/>
              </a:tabLst>
            </a:pPr>
            <a:r>
              <a:rPr lang="en-US" sz="2200" kern="100" dirty="0">
                <a:solidFill>
                  <a:srgbClr val="1F3D7E"/>
                </a:solidFill>
                <a:effectLst/>
                <a:latin typeface="Calibri" panose="020F0502020204030204" pitchFamily="34" charset="0"/>
                <a:ea typeface="Calibri" panose="020F0502020204030204" pitchFamily="34" charset="0"/>
                <a:cs typeface="Calibri" panose="020F0502020204030204" pitchFamily="34" charset="0"/>
              </a:rPr>
              <a:t>World Stroke Organization</a:t>
            </a:r>
          </a:p>
        </p:txBody>
      </p:sp>
      <p:sp>
        <p:nvSpPr>
          <p:cNvPr id="32" name="TextBox 31">
            <a:extLst>
              <a:ext uri="{FF2B5EF4-FFF2-40B4-BE49-F238E27FC236}">
                <a16:creationId xmlns:a16="http://schemas.microsoft.com/office/drawing/2014/main" id="{76DD574F-A544-3ECC-637E-7BF232A51A11}"/>
              </a:ext>
            </a:extLst>
          </p:cNvPr>
          <p:cNvSpPr txBox="1"/>
          <p:nvPr/>
        </p:nvSpPr>
        <p:spPr>
          <a:xfrm>
            <a:off x="415391" y="3921583"/>
            <a:ext cx="5190442" cy="2123658"/>
          </a:xfrm>
          <a:prstGeom prst="rect">
            <a:avLst/>
          </a:prstGeom>
          <a:noFill/>
        </p:spPr>
        <p:txBody>
          <a:bodyPr wrap="square">
            <a:spAutoFit/>
          </a:bodyPr>
          <a:lstStyle/>
          <a:p>
            <a:pPr marR="0" lvl="0" algn="just">
              <a:tabLst>
                <a:tab pos="457200" algn="l"/>
                <a:tab pos="685800" algn="l"/>
              </a:tabLst>
            </a:pPr>
            <a:r>
              <a:rPr lang="en-US" sz="2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World Stroke Day is held on 29</a:t>
            </a:r>
            <a:r>
              <a:rPr lang="en-US" sz="2200"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a:t>
            </a:r>
            <a:r>
              <a:rPr lang="en-US" sz="2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October each year. It is an opportunity to raise awareness of the serious nature and high rates of stroke, talk about prevention and treatment and ensure better care and support for survivors.</a:t>
            </a:r>
          </a:p>
        </p:txBody>
      </p:sp>
      <p:grpSp>
        <p:nvGrpSpPr>
          <p:cNvPr id="40" name="Group 39">
            <a:extLst>
              <a:ext uri="{FF2B5EF4-FFF2-40B4-BE49-F238E27FC236}">
                <a16:creationId xmlns:a16="http://schemas.microsoft.com/office/drawing/2014/main" id="{E08815E9-E3F2-BEE0-8827-2B0B3BA96C51}"/>
              </a:ext>
            </a:extLst>
          </p:cNvPr>
          <p:cNvGrpSpPr/>
          <p:nvPr/>
        </p:nvGrpSpPr>
        <p:grpSpPr>
          <a:xfrm>
            <a:off x="613897" y="2844165"/>
            <a:ext cx="4863090" cy="1024481"/>
            <a:chOff x="4648150" y="4897342"/>
            <a:chExt cx="4863090" cy="1024481"/>
          </a:xfrm>
        </p:grpSpPr>
        <p:pic>
          <p:nvPicPr>
            <p:cNvPr id="37" name="Picture 36">
              <a:extLst>
                <a:ext uri="{FF2B5EF4-FFF2-40B4-BE49-F238E27FC236}">
                  <a16:creationId xmlns:a16="http://schemas.microsoft.com/office/drawing/2014/main" id="{302050A5-4A3D-1D87-67FE-FB2FA70035D4}"/>
                </a:ext>
              </a:extLst>
            </p:cNvPr>
            <p:cNvPicPr>
              <a:picLocks noChangeAspect="1"/>
            </p:cNvPicPr>
            <p:nvPr/>
          </p:nvPicPr>
          <p:blipFill>
            <a:blip r:embed="rId3"/>
            <a:stretch>
              <a:fillRect/>
            </a:stretch>
          </p:blipFill>
          <p:spPr>
            <a:xfrm>
              <a:off x="4648150" y="4897342"/>
              <a:ext cx="4863090" cy="1024481"/>
            </a:xfrm>
            <a:prstGeom prst="rect">
              <a:avLst/>
            </a:prstGeom>
          </p:spPr>
        </p:pic>
        <p:sp>
          <p:nvSpPr>
            <p:cNvPr id="38" name="TextBox 37">
              <a:extLst>
                <a:ext uri="{FF2B5EF4-FFF2-40B4-BE49-F238E27FC236}">
                  <a16:creationId xmlns:a16="http://schemas.microsoft.com/office/drawing/2014/main" id="{D25921E8-E42A-A1A3-028C-C60D6436D0C0}"/>
                </a:ext>
              </a:extLst>
            </p:cNvPr>
            <p:cNvSpPr txBox="1"/>
            <p:nvPr/>
          </p:nvSpPr>
          <p:spPr>
            <a:xfrm>
              <a:off x="4999767" y="5086416"/>
              <a:ext cx="4112504" cy="646331"/>
            </a:xfrm>
            <a:prstGeom prst="rect">
              <a:avLst/>
            </a:prstGeom>
            <a:noFill/>
          </p:spPr>
          <p:txBody>
            <a:bodyPr wrap="square" rtlCol="0">
              <a:spAutoFit/>
            </a:bodyPr>
            <a:lstStyle/>
            <a:p>
              <a:pPr algn="ctr"/>
              <a:r>
                <a:rPr lang="en-GB" sz="3600" b="1" dirty="0">
                  <a:solidFill>
                    <a:srgbClr val="1F3D7E"/>
                  </a:solidFill>
                  <a:latin typeface="Hackney Vector" panose="00000800000000000000" pitchFamily="2" charset="0"/>
                </a:rPr>
                <a:t>What is World Stroke Day? </a:t>
              </a:r>
            </a:p>
          </p:txBody>
        </p:sp>
      </p:grpSp>
      <p:grpSp>
        <p:nvGrpSpPr>
          <p:cNvPr id="41" name="Group 40">
            <a:extLst>
              <a:ext uri="{FF2B5EF4-FFF2-40B4-BE49-F238E27FC236}">
                <a16:creationId xmlns:a16="http://schemas.microsoft.com/office/drawing/2014/main" id="{45C7F95D-D43D-BF5E-F998-3296DFBB9510}"/>
              </a:ext>
            </a:extLst>
          </p:cNvPr>
          <p:cNvGrpSpPr/>
          <p:nvPr/>
        </p:nvGrpSpPr>
        <p:grpSpPr>
          <a:xfrm>
            <a:off x="6472364" y="2854136"/>
            <a:ext cx="6538241" cy="1024481"/>
            <a:chOff x="7079695" y="3323564"/>
            <a:chExt cx="4863090" cy="1024481"/>
          </a:xfrm>
        </p:grpSpPr>
        <p:pic>
          <p:nvPicPr>
            <p:cNvPr id="42" name="Picture 41">
              <a:extLst>
                <a:ext uri="{FF2B5EF4-FFF2-40B4-BE49-F238E27FC236}">
                  <a16:creationId xmlns:a16="http://schemas.microsoft.com/office/drawing/2014/main" id="{9B9259B3-31FC-EC2A-7978-505184F9BD77}"/>
                </a:ext>
              </a:extLst>
            </p:cNvPr>
            <p:cNvPicPr>
              <a:picLocks noChangeAspect="1"/>
            </p:cNvPicPr>
            <p:nvPr/>
          </p:nvPicPr>
          <p:blipFill>
            <a:blip r:embed="rId3"/>
            <a:stretch>
              <a:fillRect/>
            </a:stretch>
          </p:blipFill>
          <p:spPr>
            <a:xfrm>
              <a:off x="7079695" y="3323564"/>
              <a:ext cx="4863090" cy="1024481"/>
            </a:xfrm>
            <a:prstGeom prst="rect">
              <a:avLst/>
            </a:prstGeom>
          </p:spPr>
        </p:pic>
        <p:sp>
          <p:nvSpPr>
            <p:cNvPr id="43" name="TextBox 42">
              <a:extLst>
                <a:ext uri="{FF2B5EF4-FFF2-40B4-BE49-F238E27FC236}">
                  <a16:creationId xmlns:a16="http://schemas.microsoft.com/office/drawing/2014/main" id="{6E87E536-406D-86A6-6A90-13B8A17401CC}"/>
                </a:ext>
              </a:extLst>
            </p:cNvPr>
            <p:cNvSpPr txBox="1"/>
            <p:nvPr/>
          </p:nvSpPr>
          <p:spPr>
            <a:xfrm>
              <a:off x="7407639" y="3512638"/>
              <a:ext cx="4112504" cy="646331"/>
            </a:xfrm>
            <a:prstGeom prst="rect">
              <a:avLst/>
            </a:prstGeom>
            <a:noFill/>
          </p:spPr>
          <p:txBody>
            <a:bodyPr wrap="square" rtlCol="0">
              <a:spAutoFit/>
            </a:bodyPr>
            <a:lstStyle/>
            <a:p>
              <a:pPr algn="ctr"/>
              <a:r>
                <a:rPr lang="en-GB" sz="3600" b="1" dirty="0">
                  <a:solidFill>
                    <a:srgbClr val="1F3D7E"/>
                  </a:solidFill>
                  <a:latin typeface="Hackney Vector" panose="00000800000000000000" pitchFamily="2" charset="0"/>
                </a:rPr>
                <a:t>Why is it important?</a:t>
              </a:r>
            </a:p>
          </p:txBody>
        </p:sp>
      </p:grpSp>
      <p:sp>
        <p:nvSpPr>
          <p:cNvPr id="44" name="TextBox 43">
            <a:extLst>
              <a:ext uri="{FF2B5EF4-FFF2-40B4-BE49-F238E27FC236}">
                <a16:creationId xmlns:a16="http://schemas.microsoft.com/office/drawing/2014/main" id="{DA6A2DC0-A4AA-76E6-89E1-5137A63899B7}"/>
              </a:ext>
            </a:extLst>
          </p:cNvPr>
          <p:cNvSpPr txBox="1"/>
          <p:nvPr/>
        </p:nvSpPr>
        <p:spPr>
          <a:xfrm>
            <a:off x="6161857" y="3921583"/>
            <a:ext cx="7179658" cy="2462213"/>
          </a:xfrm>
          <a:prstGeom prst="rect">
            <a:avLst/>
          </a:prstGeom>
          <a:noFill/>
        </p:spPr>
        <p:txBody>
          <a:bodyPr wrap="square">
            <a:spAutoFit/>
          </a:bodyPr>
          <a:lstStyle/>
          <a:p>
            <a:pPr algn="just"/>
            <a:r>
              <a:rPr lang="en-GB" sz="2200" dirty="0">
                <a:solidFill>
                  <a:schemeClr val="bg1"/>
                </a:solidFill>
              </a:rPr>
              <a:t>Every year, 12 million people experience a stroke. That’s one every two seconds. The sad truth is that 1 in every 2 people who experience a stroke will die from it. Knowing how to spot the signs of stroke and raising the alert is an essential first step that can help make sure people get the treatment they need, fast.</a:t>
            </a:r>
          </a:p>
          <a:p>
            <a:pPr algn="just"/>
            <a:endParaRPr lang="en-GB" sz="2200" dirty="0">
              <a:solidFill>
                <a:schemeClr val="bg1"/>
              </a:solidFill>
            </a:endParaRPr>
          </a:p>
        </p:txBody>
      </p:sp>
      <p:grpSp>
        <p:nvGrpSpPr>
          <p:cNvPr id="47" name="Group 46">
            <a:extLst>
              <a:ext uri="{FF2B5EF4-FFF2-40B4-BE49-F238E27FC236}">
                <a16:creationId xmlns:a16="http://schemas.microsoft.com/office/drawing/2014/main" id="{D6C02E21-D7F5-D9F1-9D10-649D29E52A83}"/>
              </a:ext>
            </a:extLst>
          </p:cNvPr>
          <p:cNvGrpSpPr/>
          <p:nvPr/>
        </p:nvGrpSpPr>
        <p:grpSpPr>
          <a:xfrm>
            <a:off x="613897" y="6357627"/>
            <a:ext cx="3264712" cy="1024481"/>
            <a:chOff x="4648150" y="4897342"/>
            <a:chExt cx="4863090" cy="1024481"/>
          </a:xfrm>
        </p:grpSpPr>
        <p:pic>
          <p:nvPicPr>
            <p:cNvPr id="48" name="Picture 47">
              <a:extLst>
                <a:ext uri="{FF2B5EF4-FFF2-40B4-BE49-F238E27FC236}">
                  <a16:creationId xmlns:a16="http://schemas.microsoft.com/office/drawing/2014/main" id="{836BC6B1-FDA4-D7A7-7703-F8FB77F6C1FF}"/>
                </a:ext>
              </a:extLst>
            </p:cNvPr>
            <p:cNvPicPr>
              <a:picLocks noChangeAspect="1"/>
            </p:cNvPicPr>
            <p:nvPr/>
          </p:nvPicPr>
          <p:blipFill>
            <a:blip r:embed="rId3"/>
            <a:stretch>
              <a:fillRect/>
            </a:stretch>
          </p:blipFill>
          <p:spPr>
            <a:xfrm>
              <a:off x="4648150" y="4897342"/>
              <a:ext cx="4863090" cy="1024481"/>
            </a:xfrm>
            <a:prstGeom prst="rect">
              <a:avLst/>
            </a:prstGeom>
          </p:spPr>
        </p:pic>
        <p:sp>
          <p:nvSpPr>
            <p:cNvPr id="49" name="TextBox 48">
              <a:extLst>
                <a:ext uri="{FF2B5EF4-FFF2-40B4-BE49-F238E27FC236}">
                  <a16:creationId xmlns:a16="http://schemas.microsoft.com/office/drawing/2014/main" id="{8EC7864B-7BC3-9B3D-8F75-C67A2D7C969E}"/>
                </a:ext>
              </a:extLst>
            </p:cNvPr>
            <p:cNvSpPr txBox="1"/>
            <p:nvPr/>
          </p:nvSpPr>
          <p:spPr>
            <a:xfrm>
              <a:off x="4999767" y="5086416"/>
              <a:ext cx="4112504" cy="646331"/>
            </a:xfrm>
            <a:prstGeom prst="rect">
              <a:avLst/>
            </a:prstGeom>
            <a:noFill/>
          </p:spPr>
          <p:txBody>
            <a:bodyPr wrap="square" rtlCol="0">
              <a:spAutoFit/>
            </a:bodyPr>
            <a:lstStyle/>
            <a:p>
              <a:pPr algn="ctr"/>
              <a:r>
                <a:rPr lang="en-GB" sz="3600" b="1" dirty="0">
                  <a:solidFill>
                    <a:srgbClr val="1F3D7E"/>
                  </a:solidFill>
                  <a:latin typeface="Hackney Vector" panose="00000800000000000000" pitchFamily="2" charset="0"/>
                </a:rPr>
                <a:t>Impact in 2024</a:t>
              </a:r>
            </a:p>
          </p:txBody>
        </p:sp>
      </p:grpSp>
      <p:pic>
        <p:nvPicPr>
          <p:cNvPr id="51" name="Graphic 50" descr="Earth globe: Americas with solid fill">
            <a:extLst>
              <a:ext uri="{FF2B5EF4-FFF2-40B4-BE49-F238E27FC236}">
                <a16:creationId xmlns:a16="http://schemas.microsoft.com/office/drawing/2014/main" id="{CDCA379E-5C3A-DEDA-0BB0-66AAD54B2D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67470" y="6412667"/>
            <a:ext cx="914400" cy="914400"/>
          </a:xfrm>
          <a:prstGeom prst="rect">
            <a:avLst/>
          </a:prstGeom>
        </p:spPr>
      </p:pic>
      <p:sp>
        <p:nvSpPr>
          <p:cNvPr id="52" name="TextBox 51">
            <a:extLst>
              <a:ext uri="{FF2B5EF4-FFF2-40B4-BE49-F238E27FC236}">
                <a16:creationId xmlns:a16="http://schemas.microsoft.com/office/drawing/2014/main" id="{C7D97C6A-E164-BA8A-B061-4586E6999E82}"/>
              </a:ext>
            </a:extLst>
          </p:cNvPr>
          <p:cNvSpPr txBox="1"/>
          <p:nvPr/>
        </p:nvSpPr>
        <p:spPr>
          <a:xfrm>
            <a:off x="4644813" y="6454369"/>
            <a:ext cx="2387751" cy="830997"/>
          </a:xfrm>
          <a:prstGeom prst="rect">
            <a:avLst/>
          </a:prstGeom>
          <a:noFill/>
        </p:spPr>
        <p:txBody>
          <a:bodyPr wrap="square">
            <a:spAutoFit/>
          </a:bodyPr>
          <a:lstStyle/>
          <a:p>
            <a:pPr marR="0" lvl="0" algn="ctr">
              <a:tabLst>
                <a:tab pos="457200" algn="l"/>
                <a:tab pos="685800" algn="l"/>
              </a:tabLst>
            </a:pPr>
            <a:r>
              <a:rPr lang="en-US" sz="24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Total reach:</a:t>
            </a:r>
          </a:p>
          <a:p>
            <a:pPr marR="0" lvl="0" algn="ctr">
              <a:tabLst>
                <a:tab pos="457200" algn="l"/>
                <a:tab pos="685800" algn="l"/>
              </a:tabLst>
            </a:pPr>
            <a:r>
              <a:rPr lang="en-US" sz="24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4.2 billion</a:t>
            </a:r>
          </a:p>
        </p:txBody>
      </p:sp>
      <p:pic>
        <p:nvPicPr>
          <p:cNvPr id="54" name="Graphic 53" descr="Group with solid fill">
            <a:extLst>
              <a:ext uri="{FF2B5EF4-FFF2-40B4-BE49-F238E27FC236}">
                <a16:creationId xmlns:a16="http://schemas.microsoft.com/office/drawing/2014/main" id="{83684511-EB5E-361C-5B79-2E3D5C69503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04830" y="6320493"/>
            <a:ext cx="1098749" cy="1098749"/>
          </a:xfrm>
          <a:prstGeom prst="rect">
            <a:avLst/>
          </a:prstGeom>
        </p:spPr>
      </p:pic>
      <p:sp>
        <p:nvSpPr>
          <p:cNvPr id="55" name="TextBox 54">
            <a:extLst>
              <a:ext uri="{FF2B5EF4-FFF2-40B4-BE49-F238E27FC236}">
                <a16:creationId xmlns:a16="http://schemas.microsoft.com/office/drawing/2014/main" id="{27346FF7-8558-4716-A7D1-35D85D4A4CC9}"/>
              </a:ext>
            </a:extLst>
          </p:cNvPr>
          <p:cNvSpPr txBox="1"/>
          <p:nvPr/>
        </p:nvSpPr>
        <p:spPr>
          <a:xfrm>
            <a:off x="10814024" y="6454369"/>
            <a:ext cx="2530803" cy="830997"/>
          </a:xfrm>
          <a:prstGeom prst="rect">
            <a:avLst/>
          </a:prstGeom>
          <a:noFill/>
        </p:spPr>
        <p:txBody>
          <a:bodyPr wrap="square">
            <a:spAutoFit/>
          </a:bodyPr>
          <a:lstStyle/>
          <a:p>
            <a:pPr marR="0" lvl="0" algn="ctr">
              <a:tabLst>
                <a:tab pos="457200" algn="l"/>
                <a:tab pos="685800" algn="l"/>
              </a:tabLst>
            </a:pPr>
            <a:r>
              <a:rPr lang="en-US" sz="24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Community events: </a:t>
            </a:r>
            <a:r>
              <a:rPr lang="en-US" sz="24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170</a:t>
            </a:r>
          </a:p>
        </p:txBody>
      </p:sp>
      <p:pic>
        <p:nvPicPr>
          <p:cNvPr id="59" name="Graphic 58" descr="North America with solid fill">
            <a:extLst>
              <a:ext uri="{FF2B5EF4-FFF2-40B4-BE49-F238E27FC236}">
                <a16:creationId xmlns:a16="http://schemas.microsoft.com/office/drawing/2014/main" id="{3186EA93-53E0-783F-C2FC-DE9FC92A020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32976" y="6412667"/>
            <a:ext cx="914400" cy="914400"/>
          </a:xfrm>
          <a:prstGeom prst="rect">
            <a:avLst/>
          </a:prstGeom>
        </p:spPr>
      </p:pic>
      <p:sp>
        <p:nvSpPr>
          <p:cNvPr id="60" name="TextBox 59">
            <a:extLst>
              <a:ext uri="{FF2B5EF4-FFF2-40B4-BE49-F238E27FC236}">
                <a16:creationId xmlns:a16="http://schemas.microsoft.com/office/drawing/2014/main" id="{4F3BF5E6-B7D8-3588-9A75-5EF361AAA7F5}"/>
              </a:ext>
            </a:extLst>
          </p:cNvPr>
          <p:cNvSpPr txBox="1"/>
          <p:nvPr/>
        </p:nvSpPr>
        <p:spPr>
          <a:xfrm>
            <a:off x="7865674" y="6454369"/>
            <a:ext cx="1914737" cy="830997"/>
          </a:xfrm>
          <a:prstGeom prst="rect">
            <a:avLst/>
          </a:prstGeom>
          <a:noFill/>
        </p:spPr>
        <p:txBody>
          <a:bodyPr wrap="square">
            <a:spAutoFit/>
          </a:bodyPr>
          <a:lstStyle/>
          <a:p>
            <a:pPr marR="0" lvl="0" algn="ctr">
              <a:tabLst>
                <a:tab pos="457200" algn="l"/>
                <a:tab pos="685800" algn="l"/>
              </a:tabLst>
            </a:pPr>
            <a:r>
              <a:rPr lang="en-US" sz="24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Countries:</a:t>
            </a:r>
          </a:p>
          <a:p>
            <a:pPr marR="0" lvl="0" algn="ctr">
              <a:tabLst>
                <a:tab pos="457200" algn="l"/>
                <a:tab pos="685800" algn="l"/>
              </a:tabLst>
            </a:pPr>
            <a:r>
              <a:rPr lang="en-US" sz="24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78</a:t>
            </a:r>
            <a:endParaRPr lang="en-US" sz="24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DAC37A2E-1BD8-CF85-39E3-76251D07F4C9}"/>
              </a:ext>
            </a:extLst>
          </p:cNvPr>
          <p:cNvSpPr txBox="1"/>
          <p:nvPr/>
        </p:nvSpPr>
        <p:spPr>
          <a:xfrm>
            <a:off x="318828" y="7793281"/>
            <a:ext cx="5873030" cy="1446550"/>
          </a:xfrm>
          <a:prstGeom prst="rect">
            <a:avLst/>
          </a:prstGeom>
          <a:noFill/>
        </p:spPr>
        <p:txBody>
          <a:bodyPr wrap="square">
            <a:spAutoFit/>
          </a:bodyPr>
          <a:lstStyle/>
          <a:p>
            <a:r>
              <a:rPr lang="en-GB" sz="8800" spc="1200" dirty="0" err="1">
                <a:solidFill>
                  <a:schemeClr val="accent6"/>
                </a:solidFill>
                <a:latin typeface="Hackney Vector" pitchFamily="2" charset="0"/>
              </a:rPr>
              <a:t>instagram</a:t>
            </a:r>
            <a:endParaRPr lang="en-GB" sz="8800" spc="1200" dirty="0">
              <a:solidFill>
                <a:schemeClr val="accent6"/>
              </a:solidFill>
              <a:latin typeface="Hackney Vector" pitchFamily="2" charset="0"/>
            </a:endParaRPr>
          </a:p>
        </p:txBody>
      </p:sp>
      <p:pic>
        <p:nvPicPr>
          <p:cNvPr id="62" name="Graphic 61">
            <a:extLst>
              <a:ext uri="{FF2B5EF4-FFF2-40B4-BE49-F238E27FC236}">
                <a16:creationId xmlns:a16="http://schemas.microsoft.com/office/drawing/2014/main" id="{0B775608-3BB4-02F0-B41B-5E7DF8985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75359" y="5095764"/>
            <a:ext cx="1140661" cy="1140661"/>
          </a:xfrm>
          <a:prstGeom prst="rect">
            <a:avLst/>
          </a:prstGeom>
        </p:spPr>
      </p:pic>
      <p:pic>
        <p:nvPicPr>
          <p:cNvPr id="16" name="Graphic 15">
            <a:extLst>
              <a:ext uri="{FF2B5EF4-FFF2-40B4-BE49-F238E27FC236}">
                <a16:creationId xmlns:a16="http://schemas.microsoft.com/office/drawing/2014/main" id="{5538D152-B550-4752-C77A-EFCA1D40526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016020" y="5017280"/>
            <a:ext cx="718321" cy="718321"/>
          </a:xfrm>
          <a:prstGeom prst="rect">
            <a:avLst/>
          </a:prstGeom>
        </p:spPr>
      </p:pic>
      <p:pic>
        <p:nvPicPr>
          <p:cNvPr id="63" name="Picture 62" descr="A black background with blue text&#10;&#10;AI-generated content may be incorrect.">
            <a:extLst>
              <a:ext uri="{FF2B5EF4-FFF2-40B4-BE49-F238E27FC236}">
                <a16:creationId xmlns:a16="http://schemas.microsoft.com/office/drawing/2014/main" id="{280EE073-2356-3C3E-BA9B-4B09D206A663}"/>
              </a:ext>
            </a:extLst>
          </p:cNvPr>
          <p:cNvPicPr>
            <a:picLocks noChangeAspect="1"/>
          </p:cNvPicPr>
          <p:nvPr/>
        </p:nvPicPr>
        <p:blipFill>
          <a:blip r:embed="rId20"/>
          <a:srcRect l="33551" t="44388" r="30145" b="42963"/>
          <a:stretch>
            <a:fillRect/>
          </a:stretch>
        </p:blipFill>
        <p:spPr>
          <a:xfrm>
            <a:off x="8933051" y="14830088"/>
            <a:ext cx="4942308" cy="2228451"/>
          </a:xfrm>
          <a:prstGeom prst="rect">
            <a:avLst/>
          </a:prstGeom>
        </p:spPr>
      </p:pic>
      <p:sp>
        <p:nvSpPr>
          <p:cNvPr id="1024" name="TextBox 1023">
            <a:extLst>
              <a:ext uri="{FF2B5EF4-FFF2-40B4-BE49-F238E27FC236}">
                <a16:creationId xmlns:a16="http://schemas.microsoft.com/office/drawing/2014/main" id="{EF44E87D-7585-895A-CC80-87FF19796EA9}"/>
              </a:ext>
            </a:extLst>
          </p:cNvPr>
          <p:cNvSpPr txBox="1"/>
          <p:nvPr/>
        </p:nvSpPr>
        <p:spPr>
          <a:xfrm>
            <a:off x="3306866" y="14342181"/>
            <a:ext cx="1995508" cy="584775"/>
          </a:xfrm>
          <a:prstGeom prst="rect">
            <a:avLst/>
          </a:prstGeom>
          <a:noFill/>
        </p:spPr>
        <p:txBody>
          <a:bodyPr wrap="square" rtlCol="0">
            <a:spAutoFit/>
          </a:bodyPr>
          <a:lstStyle/>
          <a:p>
            <a:pPr algn="ctr"/>
            <a:r>
              <a:rPr lang="en-GB" sz="3200" b="1" dirty="0">
                <a:solidFill>
                  <a:schemeClr val="accent6"/>
                </a:solidFill>
                <a:latin typeface="Hackney Vector" panose="00000800000000000000" pitchFamily="2" charset="0"/>
              </a:rPr>
              <a:t>#hashtags</a:t>
            </a:r>
          </a:p>
        </p:txBody>
      </p:sp>
      <p:sp>
        <p:nvSpPr>
          <p:cNvPr id="1025" name="TextBox 1024">
            <a:extLst>
              <a:ext uri="{FF2B5EF4-FFF2-40B4-BE49-F238E27FC236}">
                <a16:creationId xmlns:a16="http://schemas.microsoft.com/office/drawing/2014/main" id="{5930C330-174E-93C2-4086-7A1056F799E4}"/>
              </a:ext>
            </a:extLst>
          </p:cNvPr>
          <p:cNvSpPr txBox="1"/>
          <p:nvPr/>
        </p:nvSpPr>
        <p:spPr>
          <a:xfrm>
            <a:off x="3306866" y="13702080"/>
            <a:ext cx="1995508" cy="584775"/>
          </a:xfrm>
          <a:prstGeom prst="rect">
            <a:avLst/>
          </a:prstGeom>
          <a:noFill/>
        </p:spPr>
        <p:txBody>
          <a:bodyPr wrap="square" rtlCol="0">
            <a:spAutoFit/>
          </a:bodyPr>
          <a:lstStyle/>
          <a:p>
            <a:pPr algn="ctr"/>
            <a:r>
              <a:rPr lang="en-GB" sz="3200" b="1" dirty="0">
                <a:solidFill>
                  <a:schemeClr val="accent6"/>
                </a:solidFill>
                <a:latin typeface="Hackney Vector" panose="00000800000000000000" pitchFamily="2" charset="0"/>
              </a:rPr>
              <a:t>@mentions</a:t>
            </a:r>
          </a:p>
        </p:txBody>
      </p:sp>
      <p:sp>
        <p:nvSpPr>
          <p:cNvPr id="1027" name="TextBox 1026">
            <a:extLst>
              <a:ext uri="{FF2B5EF4-FFF2-40B4-BE49-F238E27FC236}">
                <a16:creationId xmlns:a16="http://schemas.microsoft.com/office/drawing/2014/main" id="{98B27E28-4A85-672D-BE1A-BB061BE11A92}"/>
              </a:ext>
            </a:extLst>
          </p:cNvPr>
          <p:cNvSpPr txBox="1"/>
          <p:nvPr/>
        </p:nvSpPr>
        <p:spPr>
          <a:xfrm>
            <a:off x="3160033" y="9658727"/>
            <a:ext cx="7869536" cy="646331"/>
          </a:xfrm>
          <a:prstGeom prst="rect">
            <a:avLst/>
          </a:prstGeom>
          <a:noFill/>
        </p:spPr>
        <p:txBody>
          <a:bodyPr wrap="square" rtlCol="0">
            <a:spAutoFit/>
          </a:bodyPr>
          <a:lstStyle/>
          <a:p>
            <a:pPr algn="r"/>
            <a:r>
              <a:rPr lang="en-GB" sz="3600" b="1" dirty="0">
                <a:solidFill>
                  <a:schemeClr val="accent6"/>
                </a:solidFill>
                <a:latin typeface="Hackney Vector" panose="00000800000000000000" pitchFamily="2" charset="0"/>
              </a:rPr>
              <a:t>How you can show your support World stroke day </a:t>
            </a:r>
          </a:p>
        </p:txBody>
      </p:sp>
      <p:sp>
        <p:nvSpPr>
          <p:cNvPr id="1029" name="TextBox 1028">
            <a:extLst>
              <a:ext uri="{FF2B5EF4-FFF2-40B4-BE49-F238E27FC236}">
                <a16:creationId xmlns:a16="http://schemas.microsoft.com/office/drawing/2014/main" id="{3C4C6667-3B68-F827-0E47-F63645FDDD6D}"/>
              </a:ext>
            </a:extLst>
          </p:cNvPr>
          <p:cNvSpPr txBox="1"/>
          <p:nvPr/>
        </p:nvSpPr>
        <p:spPr>
          <a:xfrm>
            <a:off x="5187449" y="13792672"/>
            <a:ext cx="3901401" cy="430887"/>
          </a:xfrm>
          <a:prstGeom prst="rect">
            <a:avLst/>
          </a:prstGeom>
          <a:noFill/>
        </p:spPr>
        <p:txBody>
          <a:bodyPr wrap="square">
            <a:spAutoFit/>
          </a:bodyPr>
          <a:lstStyle/>
          <a:p>
            <a:pPr marR="0" lvl="0">
              <a:tabLst>
                <a:tab pos="457200" algn="l"/>
                <a:tab pos="685800" algn="l"/>
              </a:tabLst>
            </a:pPr>
            <a:r>
              <a:rPr lang="en-US" sz="2200" kern="100" dirty="0">
                <a:solidFill>
                  <a:srgbClr val="1F3D7E"/>
                </a:solidFill>
                <a:latin typeface="Calibri" panose="020F0502020204030204" pitchFamily="34" charset="0"/>
                <a:ea typeface="Calibri" panose="020F0502020204030204" pitchFamily="34" charset="0"/>
                <a:cs typeface="Calibri" panose="020F0502020204030204" pitchFamily="34" charset="0"/>
              </a:rPr>
              <a:t>@WorldStrokeCampaign</a:t>
            </a:r>
          </a:p>
        </p:txBody>
      </p:sp>
      <p:sp>
        <p:nvSpPr>
          <p:cNvPr id="1031" name="TextBox 1030">
            <a:extLst>
              <a:ext uri="{FF2B5EF4-FFF2-40B4-BE49-F238E27FC236}">
                <a16:creationId xmlns:a16="http://schemas.microsoft.com/office/drawing/2014/main" id="{0601344A-FAD8-29A3-BB95-85AE6DABC99F}"/>
              </a:ext>
            </a:extLst>
          </p:cNvPr>
          <p:cNvSpPr txBox="1"/>
          <p:nvPr/>
        </p:nvSpPr>
        <p:spPr>
          <a:xfrm>
            <a:off x="5187449" y="14441427"/>
            <a:ext cx="4277806" cy="430887"/>
          </a:xfrm>
          <a:prstGeom prst="rect">
            <a:avLst/>
          </a:prstGeom>
          <a:noFill/>
        </p:spPr>
        <p:txBody>
          <a:bodyPr wrap="square">
            <a:spAutoFit/>
          </a:bodyPr>
          <a:lstStyle/>
          <a:p>
            <a:pPr marR="0" lvl="0">
              <a:tabLst>
                <a:tab pos="457200" algn="l"/>
                <a:tab pos="685800" algn="l"/>
              </a:tabLst>
            </a:pPr>
            <a:r>
              <a:rPr lang="en-US" sz="2200" kern="100" dirty="0">
                <a:solidFill>
                  <a:srgbClr val="1F3D7E"/>
                </a:solidFill>
                <a:latin typeface="Calibri" panose="020F0502020204030204" pitchFamily="34" charset="0"/>
                <a:ea typeface="Calibri" panose="020F0502020204030204" pitchFamily="34" charset="0"/>
                <a:cs typeface="Calibri" panose="020F0502020204030204" pitchFamily="34" charset="0"/>
              </a:rPr>
              <a:t>#WorldStrokeDay #ActFAST</a:t>
            </a:r>
          </a:p>
        </p:txBody>
      </p:sp>
      <p:sp>
        <p:nvSpPr>
          <p:cNvPr id="1034" name="TextBox 1033">
            <a:extLst>
              <a:ext uri="{FF2B5EF4-FFF2-40B4-BE49-F238E27FC236}">
                <a16:creationId xmlns:a16="http://schemas.microsoft.com/office/drawing/2014/main" id="{B56B75AE-65C5-0226-E46B-CDCCD905BEC0}"/>
              </a:ext>
            </a:extLst>
          </p:cNvPr>
          <p:cNvSpPr txBox="1"/>
          <p:nvPr/>
        </p:nvSpPr>
        <p:spPr>
          <a:xfrm>
            <a:off x="4078306" y="10576696"/>
            <a:ext cx="6802624" cy="1446550"/>
          </a:xfrm>
          <a:prstGeom prst="rect">
            <a:avLst/>
          </a:prstGeom>
          <a:noFill/>
        </p:spPr>
        <p:txBody>
          <a:bodyPr wrap="square">
            <a:spAutoFit/>
          </a:bodyPr>
          <a:lstStyle/>
          <a:p>
            <a:r>
              <a:rPr lang="en-US" sz="2200" dirty="0">
                <a:solidFill>
                  <a:srgbClr val="1F3D7E"/>
                </a:solidFill>
              </a:rPr>
              <a:t>TikTok/Instagram Story published around 25th October reminding people that World Stroke Day is being celebrated on 29th October and that the theme is #ActFAST.</a:t>
            </a:r>
          </a:p>
        </p:txBody>
      </p:sp>
      <p:sp>
        <p:nvSpPr>
          <p:cNvPr id="1037" name="TextBox 1036">
            <a:extLst>
              <a:ext uri="{FF2B5EF4-FFF2-40B4-BE49-F238E27FC236}">
                <a16:creationId xmlns:a16="http://schemas.microsoft.com/office/drawing/2014/main" id="{2EB52F46-93CC-E0A8-B333-2DD951CBDAA7}"/>
              </a:ext>
            </a:extLst>
          </p:cNvPr>
          <p:cNvSpPr txBox="1"/>
          <p:nvPr/>
        </p:nvSpPr>
        <p:spPr>
          <a:xfrm>
            <a:off x="6108844" y="7793281"/>
            <a:ext cx="977583" cy="1446550"/>
          </a:xfrm>
          <a:prstGeom prst="rect">
            <a:avLst/>
          </a:prstGeom>
          <a:noFill/>
        </p:spPr>
        <p:txBody>
          <a:bodyPr wrap="square">
            <a:spAutoFit/>
          </a:bodyPr>
          <a:lstStyle/>
          <a:p>
            <a:r>
              <a:rPr kumimoji="0" lang="en-GB" sz="8800" b="0" i="0" u="none" strike="noStrike" kern="1200" cap="none" spc="1200" normalizeH="0" baseline="0" noProof="0" dirty="0">
                <a:ln>
                  <a:noFill/>
                </a:ln>
                <a:solidFill>
                  <a:schemeClr val="accent6"/>
                </a:solidFill>
                <a:effectLst/>
                <a:uLnTx/>
                <a:uFillTx/>
                <a:latin typeface="Hackney Vector" pitchFamily="2" charset="0"/>
                <a:ea typeface="+mn-ea"/>
                <a:cs typeface="+mn-cs"/>
              </a:rPr>
              <a:t>&amp;</a:t>
            </a:r>
            <a:endParaRPr lang="en-GB" sz="2800" dirty="0">
              <a:solidFill>
                <a:schemeClr val="accent6"/>
              </a:solidFill>
            </a:endParaRPr>
          </a:p>
        </p:txBody>
      </p:sp>
      <p:sp>
        <p:nvSpPr>
          <p:cNvPr id="1038" name="TextBox 1037">
            <a:extLst>
              <a:ext uri="{FF2B5EF4-FFF2-40B4-BE49-F238E27FC236}">
                <a16:creationId xmlns:a16="http://schemas.microsoft.com/office/drawing/2014/main" id="{787A650E-28BB-D0AE-FAFA-50278790A3E6}"/>
              </a:ext>
            </a:extLst>
          </p:cNvPr>
          <p:cNvSpPr txBox="1"/>
          <p:nvPr/>
        </p:nvSpPr>
        <p:spPr>
          <a:xfrm>
            <a:off x="7120634" y="7793281"/>
            <a:ext cx="3908935" cy="1446550"/>
          </a:xfrm>
          <a:prstGeom prst="rect">
            <a:avLst/>
          </a:prstGeom>
          <a:noFill/>
        </p:spPr>
        <p:txBody>
          <a:bodyPr wrap="square">
            <a:spAutoFit/>
          </a:bodyPr>
          <a:lstStyle/>
          <a:p>
            <a:pPr algn="r"/>
            <a:r>
              <a:rPr lang="en-GB" sz="8800" spc="1200" dirty="0" err="1">
                <a:solidFill>
                  <a:schemeClr val="accent6"/>
                </a:solidFill>
                <a:latin typeface="Hackney Vector" pitchFamily="2" charset="0"/>
              </a:rPr>
              <a:t>tiktoK</a:t>
            </a:r>
            <a:endParaRPr lang="en-GB" sz="8800" dirty="0">
              <a:solidFill>
                <a:schemeClr val="accent6"/>
              </a:solidFill>
            </a:endParaRPr>
          </a:p>
        </p:txBody>
      </p:sp>
      <p:sp>
        <p:nvSpPr>
          <p:cNvPr id="1040" name="Rectangle: Rounded Corners 1039">
            <a:extLst>
              <a:ext uri="{FF2B5EF4-FFF2-40B4-BE49-F238E27FC236}">
                <a16:creationId xmlns:a16="http://schemas.microsoft.com/office/drawing/2014/main" id="{3F481B9E-F274-1FA4-7DD6-7EE53138723D}"/>
              </a:ext>
            </a:extLst>
          </p:cNvPr>
          <p:cNvSpPr/>
          <p:nvPr/>
        </p:nvSpPr>
        <p:spPr>
          <a:xfrm>
            <a:off x="3065087" y="10603275"/>
            <a:ext cx="876901" cy="805314"/>
          </a:xfrm>
          <a:prstGeom prst="roundRect">
            <a:avLst/>
          </a:prstGeom>
          <a:noFill/>
          <a:ln w="1016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TextBox 1041">
            <a:extLst>
              <a:ext uri="{FF2B5EF4-FFF2-40B4-BE49-F238E27FC236}">
                <a16:creationId xmlns:a16="http://schemas.microsoft.com/office/drawing/2014/main" id="{8749C78B-962B-C299-33A9-33C37AF09C5F}"/>
              </a:ext>
            </a:extLst>
          </p:cNvPr>
          <p:cNvSpPr txBox="1"/>
          <p:nvPr/>
        </p:nvSpPr>
        <p:spPr>
          <a:xfrm>
            <a:off x="3179736" y="10591848"/>
            <a:ext cx="698873" cy="769441"/>
          </a:xfrm>
          <a:prstGeom prst="rect">
            <a:avLst/>
          </a:prstGeom>
          <a:noFill/>
        </p:spPr>
        <p:txBody>
          <a:bodyPr wrap="square" rtlCol="0">
            <a:spAutoFit/>
          </a:bodyPr>
          <a:lstStyle/>
          <a:p>
            <a:pPr algn="ctr"/>
            <a:r>
              <a:rPr lang="en-GB" sz="4400" b="1" dirty="0">
                <a:solidFill>
                  <a:srgbClr val="1F3D7E"/>
                </a:solidFill>
                <a:latin typeface="Hackney Vector" panose="00000800000000000000" pitchFamily="2" charset="0"/>
              </a:rPr>
              <a:t>1.</a:t>
            </a:r>
          </a:p>
        </p:txBody>
      </p:sp>
      <p:grpSp>
        <p:nvGrpSpPr>
          <p:cNvPr id="1045" name="Group 1044">
            <a:extLst>
              <a:ext uri="{FF2B5EF4-FFF2-40B4-BE49-F238E27FC236}">
                <a16:creationId xmlns:a16="http://schemas.microsoft.com/office/drawing/2014/main" id="{B13950B9-CA55-BD64-843F-91DDDF240CC5}"/>
              </a:ext>
            </a:extLst>
          </p:cNvPr>
          <p:cNvGrpSpPr/>
          <p:nvPr/>
        </p:nvGrpSpPr>
        <p:grpSpPr>
          <a:xfrm>
            <a:off x="10270850" y="12383717"/>
            <a:ext cx="877824" cy="814011"/>
            <a:chOff x="3062017" y="12465649"/>
            <a:chExt cx="877824" cy="814011"/>
          </a:xfrm>
        </p:grpSpPr>
        <p:sp>
          <p:nvSpPr>
            <p:cNvPr id="1041" name="Rectangle: Rounded Corners 1040">
              <a:extLst>
                <a:ext uri="{FF2B5EF4-FFF2-40B4-BE49-F238E27FC236}">
                  <a16:creationId xmlns:a16="http://schemas.microsoft.com/office/drawing/2014/main" id="{2C9CBA16-6885-46C7-FB23-4A57AC932645}"/>
                </a:ext>
              </a:extLst>
            </p:cNvPr>
            <p:cNvSpPr/>
            <p:nvPr/>
          </p:nvSpPr>
          <p:spPr>
            <a:xfrm>
              <a:off x="3062017" y="12474346"/>
              <a:ext cx="877824" cy="805314"/>
            </a:xfrm>
            <a:prstGeom prst="roundRect">
              <a:avLst/>
            </a:prstGeom>
            <a:noFill/>
            <a:ln w="1016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TextBox 1042">
              <a:extLst>
                <a:ext uri="{FF2B5EF4-FFF2-40B4-BE49-F238E27FC236}">
                  <a16:creationId xmlns:a16="http://schemas.microsoft.com/office/drawing/2014/main" id="{3269CD57-BB69-E282-2A2C-B7F90EDE3FBC}"/>
                </a:ext>
              </a:extLst>
            </p:cNvPr>
            <p:cNvSpPr txBox="1"/>
            <p:nvPr/>
          </p:nvSpPr>
          <p:spPr>
            <a:xfrm>
              <a:off x="3200023" y="12465649"/>
              <a:ext cx="698873" cy="769441"/>
            </a:xfrm>
            <a:prstGeom prst="rect">
              <a:avLst/>
            </a:prstGeom>
            <a:noFill/>
          </p:spPr>
          <p:txBody>
            <a:bodyPr wrap="square" rtlCol="0">
              <a:spAutoFit/>
            </a:bodyPr>
            <a:lstStyle/>
            <a:p>
              <a:pPr algn="ctr"/>
              <a:r>
                <a:rPr lang="en-GB" sz="4400" b="1" dirty="0">
                  <a:solidFill>
                    <a:srgbClr val="1F3D7E"/>
                  </a:solidFill>
                  <a:latin typeface="Hackney Vector" panose="00000800000000000000" pitchFamily="2" charset="0"/>
                </a:rPr>
                <a:t>2.</a:t>
              </a:r>
            </a:p>
          </p:txBody>
        </p:sp>
      </p:grpSp>
      <p:sp>
        <p:nvSpPr>
          <p:cNvPr id="1044" name="TextBox 1043">
            <a:extLst>
              <a:ext uri="{FF2B5EF4-FFF2-40B4-BE49-F238E27FC236}">
                <a16:creationId xmlns:a16="http://schemas.microsoft.com/office/drawing/2014/main" id="{E6285A9D-24D6-BB55-F6EA-DC59349FFCEE}"/>
              </a:ext>
            </a:extLst>
          </p:cNvPr>
          <p:cNvSpPr txBox="1"/>
          <p:nvPr/>
        </p:nvSpPr>
        <p:spPr>
          <a:xfrm>
            <a:off x="0" y="15861269"/>
            <a:ext cx="2124388" cy="461665"/>
          </a:xfrm>
          <a:prstGeom prst="rect">
            <a:avLst/>
          </a:prstGeom>
          <a:noFill/>
        </p:spPr>
        <p:txBody>
          <a:bodyPr wrap="square">
            <a:spAutoFit/>
          </a:bodyPr>
          <a:lstStyle/>
          <a:p>
            <a:pPr marR="0" lvl="0" algn="ctr">
              <a:tabLst>
                <a:tab pos="457200" algn="l"/>
                <a:tab pos="685800" algn="l"/>
              </a:tabLst>
            </a:pPr>
            <a:r>
              <a:rPr lang="en-US" sz="2400" kern="100" dirty="0">
                <a:solidFill>
                  <a:srgbClr val="1F3D7E"/>
                </a:solidFill>
                <a:effectLst/>
                <a:latin typeface="Calibri" panose="020F0502020204030204" pitchFamily="34" charset="0"/>
                <a:ea typeface="Calibri" panose="020F0502020204030204" pitchFamily="34" charset="0"/>
                <a:cs typeface="Calibri" panose="020F0502020204030204" pitchFamily="34" charset="0"/>
              </a:rPr>
              <a:t>Follow us on:</a:t>
            </a:r>
          </a:p>
        </p:txBody>
      </p:sp>
      <p:sp>
        <p:nvSpPr>
          <p:cNvPr id="1046" name="TextBox 1045">
            <a:extLst>
              <a:ext uri="{FF2B5EF4-FFF2-40B4-BE49-F238E27FC236}">
                <a16:creationId xmlns:a16="http://schemas.microsoft.com/office/drawing/2014/main" id="{53B258A1-3BB7-A2A1-A54D-5347D96FF0FE}"/>
              </a:ext>
            </a:extLst>
          </p:cNvPr>
          <p:cNvSpPr txBox="1"/>
          <p:nvPr/>
        </p:nvSpPr>
        <p:spPr>
          <a:xfrm>
            <a:off x="3390210" y="12396163"/>
            <a:ext cx="6694540" cy="769441"/>
          </a:xfrm>
          <a:prstGeom prst="rect">
            <a:avLst/>
          </a:prstGeom>
          <a:noFill/>
        </p:spPr>
        <p:txBody>
          <a:bodyPr wrap="square">
            <a:spAutoFit/>
          </a:bodyPr>
          <a:lstStyle/>
          <a:p>
            <a:pPr algn="r"/>
            <a:r>
              <a:rPr lang="en-US" sz="2200" dirty="0">
                <a:solidFill>
                  <a:srgbClr val="1F3D7E"/>
                </a:solidFill>
              </a:rPr>
              <a:t>TikTok/Instagram post on 29th October</a:t>
            </a:r>
          </a:p>
          <a:p>
            <a:pPr algn="r"/>
            <a:r>
              <a:rPr lang="en-US" sz="2200" dirty="0">
                <a:solidFill>
                  <a:srgbClr val="1F3D7E"/>
                </a:solidFill>
              </a:rPr>
              <a:t>highlighting the campaign’s key messaging.</a:t>
            </a:r>
            <a:endParaRPr lang="en-US" sz="2200" kern="100" dirty="0">
              <a:solidFill>
                <a:srgbClr val="1F3D7E"/>
              </a:solidFill>
              <a:latin typeface="Calibri" panose="020F0502020204030204" pitchFamily="34" charset="0"/>
              <a:ea typeface="Calibri" panose="020F0502020204030204" pitchFamily="34" charset="0"/>
              <a:cs typeface="Calibri" panose="020F0502020204030204" pitchFamily="34" charset="0"/>
            </a:endParaRPr>
          </a:p>
        </p:txBody>
      </p:sp>
      <p:grpSp>
        <p:nvGrpSpPr>
          <p:cNvPr id="56" name="Group 55">
            <a:extLst>
              <a:ext uri="{FF2B5EF4-FFF2-40B4-BE49-F238E27FC236}">
                <a16:creationId xmlns:a16="http://schemas.microsoft.com/office/drawing/2014/main" id="{4F7C68F4-830C-0124-12DB-686DAFA0DB19}"/>
              </a:ext>
            </a:extLst>
          </p:cNvPr>
          <p:cNvGrpSpPr/>
          <p:nvPr/>
        </p:nvGrpSpPr>
        <p:grpSpPr>
          <a:xfrm>
            <a:off x="-1979118" y="9141027"/>
            <a:ext cx="6737108" cy="6847827"/>
            <a:chOff x="9511240" y="6260343"/>
            <a:chExt cx="6469205" cy="6469205"/>
          </a:xfrm>
        </p:grpSpPr>
        <p:pic>
          <p:nvPicPr>
            <p:cNvPr id="4" name="Picture 3">
              <a:extLst>
                <a:ext uri="{FF2B5EF4-FFF2-40B4-BE49-F238E27FC236}">
                  <a16:creationId xmlns:a16="http://schemas.microsoft.com/office/drawing/2014/main" id="{07B47925-2635-A1E7-B0BF-655F14D04A40}"/>
                </a:ext>
              </a:extLst>
            </p:cNvPr>
            <p:cNvPicPr>
              <a:picLocks noChangeAspect="1"/>
            </p:cNvPicPr>
            <p:nvPr/>
          </p:nvPicPr>
          <p:blipFill>
            <a:blip r:embed="rId21"/>
            <a:srcRect l="6576" t="7474" r="6576" b="12382"/>
            <a:stretch>
              <a:fillRect/>
            </a:stretch>
          </p:blipFill>
          <p:spPr>
            <a:xfrm>
              <a:off x="11519304" y="7234983"/>
              <a:ext cx="2444989" cy="4546272"/>
            </a:xfrm>
            <a:prstGeom prst="rect">
              <a:avLst/>
            </a:prstGeom>
          </p:spPr>
        </p:pic>
        <p:pic>
          <p:nvPicPr>
            <p:cNvPr id="31" name="Graphic 30" descr="Smart Phone outline">
              <a:extLst>
                <a:ext uri="{FF2B5EF4-FFF2-40B4-BE49-F238E27FC236}">
                  <a16:creationId xmlns:a16="http://schemas.microsoft.com/office/drawing/2014/main" id="{7ADBB422-8FC3-0697-5272-7D2EBF2BDDC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511240" y="6260343"/>
              <a:ext cx="6469205" cy="6469205"/>
            </a:xfrm>
            <a:prstGeom prst="rect">
              <a:avLst/>
            </a:prstGeom>
          </p:spPr>
        </p:pic>
      </p:grpSp>
      <p:grpSp>
        <p:nvGrpSpPr>
          <p:cNvPr id="57" name="Group 56">
            <a:extLst>
              <a:ext uri="{FF2B5EF4-FFF2-40B4-BE49-F238E27FC236}">
                <a16:creationId xmlns:a16="http://schemas.microsoft.com/office/drawing/2014/main" id="{8B3B33A0-7D8E-308E-E7C3-63B12B64313E}"/>
              </a:ext>
            </a:extLst>
          </p:cNvPr>
          <p:cNvGrpSpPr/>
          <p:nvPr/>
        </p:nvGrpSpPr>
        <p:grpSpPr>
          <a:xfrm>
            <a:off x="9404373" y="7343167"/>
            <a:ext cx="7015445" cy="6981240"/>
            <a:chOff x="-1972797" y="7960474"/>
            <a:chExt cx="6469205" cy="6469205"/>
          </a:xfrm>
        </p:grpSpPr>
        <p:pic>
          <p:nvPicPr>
            <p:cNvPr id="28" name="Graphic 27" descr="Smart Phone outline">
              <a:extLst>
                <a:ext uri="{FF2B5EF4-FFF2-40B4-BE49-F238E27FC236}">
                  <a16:creationId xmlns:a16="http://schemas.microsoft.com/office/drawing/2014/main" id="{D990E5F4-A359-51F8-CE4D-5FD912A453D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2797" y="7960474"/>
              <a:ext cx="6469205" cy="6469205"/>
            </a:xfrm>
            <a:prstGeom prst="rect">
              <a:avLst/>
            </a:prstGeom>
          </p:spPr>
        </p:pic>
        <p:pic>
          <p:nvPicPr>
            <p:cNvPr id="30" name="Picture 29">
              <a:extLst>
                <a:ext uri="{FF2B5EF4-FFF2-40B4-BE49-F238E27FC236}">
                  <a16:creationId xmlns:a16="http://schemas.microsoft.com/office/drawing/2014/main" id="{AB759669-8610-D13C-5D19-4BB3A196B6DF}"/>
                </a:ext>
              </a:extLst>
            </p:cNvPr>
            <p:cNvPicPr>
              <a:picLocks noChangeAspect="1"/>
            </p:cNvPicPr>
            <p:nvPr/>
          </p:nvPicPr>
          <p:blipFill>
            <a:blip r:embed="rId24"/>
            <a:stretch>
              <a:fillRect/>
            </a:stretch>
          </p:blipFill>
          <p:spPr>
            <a:xfrm>
              <a:off x="25999" y="9032488"/>
              <a:ext cx="2462345" cy="4371623"/>
            </a:xfrm>
            <a:prstGeom prst="rect">
              <a:avLst/>
            </a:prstGeom>
          </p:spPr>
        </p:pic>
      </p:grpSp>
    </p:spTree>
    <p:extLst>
      <p:ext uri="{BB962C8B-B14F-4D97-AF65-F5344CB8AC3E}">
        <p14:creationId xmlns:p14="http://schemas.microsoft.com/office/powerpoint/2010/main" val="12540739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TotalTime>
  <Words>212</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Hackney Vector</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Macbook</dc:creator>
  <cp:lastModifiedBy>Marina Monzeglio</cp:lastModifiedBy>
  <cp:revision>21</cp:revision>
  <dcterms:created xsi:type="dcterms:W3CDTF">2025-05-20T16:17:13Z</dcterms:created>
  <dcterms:modified xsi:type="dcterms:W3CDTF">2025-08-21T15:08:13Z</dcterms:modified>
</cp:coreProperties>
</file>